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0" r:id="rId2"/>
  </p:sldMasterIdLst>
  <p:notesMasterIdLst>
    <p:notesMasterId r:id="rId18"/>
  </p:notesMasterIdLst>
  <p:sldIdLst>
    <p:sldId id="256" r:id="rId3"/>
    <p:sldId id="275" r:id="rId4"/>
    <p:sldId id="257" r:id="rId5"/>
    <p:sldId id="258" r:id="rId6"/>
    <p:sldId id="259" r:id="rId7"/>
    <p:sldId id="260" r:id="rId8"/>
    <p:sldId id="262" r:id="rId9"/>
    <p:sldId id="263" r:id="rId10"/>
    <p:sldId id="264" r:id="rId11"/>
    <p:sldId id="265" r:id="rId12"/>
    <p:sldId id="267" r:id="rId13"/>
    <p:sldId id="268" r:id="rId14"/>
    <p:sldId id="272" r:id="rId15"/>
    <p:sldId id="274" r:id="rId16"/>
    <p:sldId id="271" r:id="rId17"/>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aximized" horzBarState="maximized">
    <p:restoredLeft sz="90662" autoAdjust="0"/>
    <p:restoredTop sz="79715" autoAdjust="0"/>
  </p:normalViewPr>
  <p:slideViewPr>
    <p:cSldViewPr snapToGrid="0">
      <p:cViewPr>
        <p:scale>
          <a:sx n="70" d="100"/>
          <a:sy n="70" d="100"/>
        </p:scale>
        <p:origin x="-1356" y="-180"/>
      </p:cViewPr>
      <p:guideLst>
        <p:guide orient="horz" pos="2160"/>
        <p:guide pos="3840"/>
      </p:guideLst>
    </p:cSldViewPr>
  </p:slideViewPr>
  <p:outlineViewPr>
    <p:cViewPr>
      <p:scale>
        <a:sx n="33" d="100"/>
        <a:sy n="33" d="100"/>
      </p:scale>
      <p:origin x="96" y="14305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2ECD7-EAF8-4762-9069-FFA5AD7FABD2}" type="datetimeFigureOut">
              <a:rPr lang="en-US" smtClean="0"/>
              <a:t>2/18/2025</a:t>
            </a:fld>
            <a:endParaRPr lang="en-US"/>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0C6D7-510C-40F0-A7D8-6922EB24F791}" type="slidenum">
              <a:rPr lang="en-US" smtClean="0"/>
              <a:t>‹#›</a:t>
            </a:fld>
            <a:endParaRPr lang="en-US"/>
          </a:p>
        </p:txBody>
      </p:sp>
    </p:spTree>
    <p:extLst>
      <p:ext uri="{BB962C8B-B14F-4D97-AF65-F5344CB8AC3E}">
        <p14:creationId xmlns:p14="http://schemas.microsoft.com/office/powerpoint/2010/main" val="1692307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1</a:t>
            </a:fld>
            <a:endParaRPr lang="en-US"/>
          </a:p>
        </p:txBody>
      </p:sp>
    </p:spTree>
    <p:extLst>
      <p:ext uri="{BB962C8B-B14F-4D97-AF65-F5344CB8AC3E}">
        <p14:creationId xmlns:p14="http://schemas.microsoft.com/office/powerpoint/2010/main" val="27620238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dirty="0" smtClean="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11</a:t>
            </a:fld>
            <a:endParaRPr lang="en-US"/>
          </a:p>
        </p:txBody>
      </p:sp>
    </p:spTree>
    <p:extLst>
      <p:ext uri="{BB962C8B-B14F-4D97-AF65-F5344CB8AC3E}">
        <p14:creationId xmlns:p14="http://schemas.microsoft.com/office/powerpoint/2010/main" val="680329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dirty="0" smtClean="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12</a:t>
            </a:fld>
            <a:endParaRPr lang="en-US"/>
          </a:p>
        </p:txBody>
      </p:sp>
    </p:spTree>
    <p:extLst>
      <p:ext uri="{BB962C8B-B14F-4D97-AF65-F5344CB8AC3E}">
        <p14:creationId xmlns:p14="http://schemas.microsoft.com/office/powerpoint/2010/main" val="3014939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dirty="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14</a:t>
            </a:fld>
            <a:endParaRPr lang="en-US"/>
          </a:p>
        </p:txBody>
      </p:sp>
    </p:spTree>
    <p:extLst>
      <p:ext uri="{BB962C8B-B14F-4D97-AF65-F5344CB8AC3E}">
        <p14:creationId xmlns:p14="http://schemas.microsoft.com/office/powerpoint/2010/main" val="3896107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ctr"/>
            <a:endParaRPr lang="en-US" dirty="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3</a:t>
            </a:fld>
            <a:endParaRPr lang="en-US"/>
          </a:p>
        </p:txBody>
      </p:sp>
    </p:spTree>
    <p:extLst>
      <p:ext uri="{BB962C8B-B14F-4D97-AF65-F5344CB8AC3E}">
        <p14:creationId xmlns:p14="http://schemas.microsoft.com/office/powerpoint/2010/main" val="1375246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b="0" dirty="0" smtClean="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4</a:t>
            </a:fld>
            <a:endParaRPr lang="en-US"/>
          </a:p>
        </p:txBody>
      </p:sp>
    </p:spTree>
    <p:extLst>
      <p:ext uri="{BB962C8B-B14F-4D97-AF65-F5344CB8AC3E}">
        <p14:creationId xmlns:p14="http://schemas.microsoft.com/office/powerpoint/2010/main" val="3330769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dirty="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5</a:t>
            </a:fld>
            <a:endParaRPr lang="en-US"/>
          </a:p>
        </p:txBody>
      </p:sp>
    </p:spTree>
    <p:extLst>
      <p:ext uri="{BB962C8B-B14F-4D97-AF65-F5344CB8AC3E}">
        <p14:creationId xmlns:p14="http://schemas.microsoft.com/office/powerpoint/2010/main" val="2187118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dirty="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6</a:t>
            </a:fld>
            <a:endParaRPr lang="en-US"/>
          </a:p>
        </p:txBody>
      </p:sp>
    </p:spTree>
    <p:extLst>
      <p:ext uri="{BB962C8B-B14F-4D97-AF65-F5344CB8AC3E}">
        <p14:creationId xmlns:p14="http://schemas.microsoft.com/office/powerpoint/2010/main" val="1871507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dirty="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7</a:t>
            </a:fld>
            <a:endParaRPr lang="en-US"/>
          </a:p>
        </p:txBody>
      </p:sp>
    </p:spTree>
    <p:extLst>
      <p:ext uri="{BB962C8B-B14F-4D97-AF65-F5344CB8AC3E}">
        <p14:creationId xmlns:p14="http://schemas.microsoft.com/office/powerpoint/2010/main" val="3224215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b="1" dirty="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8</a:t>
            </a:fld>
            <a:endParaRPr lang="en-US"/>
          </a:p>
        </p:txBody>
      </p:sp>
    </p:spTree>
    <p:extLst>
      <p:ext uri="{BB962C8B-B14F-4D97-AF65-F5344CB8AC3E}">
        <p14:creationId xmlns:p14="http://schemas.microsoft.com/office/powerpoint/2010/main" val="3342250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b="0" dirty="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9</a:t>
            </a:fld>
            <a:endParaRPr lang="en-US"/>
          </a:p>
        </p:txBody>
      </p:sp>
    </p:spTree>
    <p:extLst>
      <p:ext uri="{BB962C8B-B14F-4D97-AF65-F5344CB8AC3E}">
        <p14:creationId xmlns:p14="http://schemas.microsoft.com/office/powerpoint/2010/main" val="3345751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dirty="0" smtClean="0"/>
          </a:p>
        </p:txBody>
      </p:sp>
      <p:sp>
        <p:nvSpPr>
          <p:cNvPr id="4" name="عنصر نائب لرقم الشريحة 3"/>
          <p:cNvSpPr>
            <a:spLocks noGrp="1"/>
          </p:cNvSpPr>
          <p:nvPr>
            <p:ph type="sldNum" sz="quarter" idx="10"/>
          </p:nvPr>
        </p:nvSpPr>
        <p:spPr/>
        <p:txBody>
          <a:bodyPr/>
          <a:lstStyle/>
          <a:p>
            <a:fld id="{7AF0C6D7-510C-40F0-A7D8-6922EB24F791}" type="slidenum">
              <a:rPr lang="en-US" smtClean="0"/>
              <a:t>10</a:t>
            </a:fld>
            <a:endParaRPr lang="en-US"/>
          </a:p>
        </p:txBody>
      </p:sp>
    </p:spTree>
    <p:extLst>
      <p:ext uri="{BB962C8B-B14F-4D97-AF65-F5344CB8AC3E}">
        <p14:creationId xmlns:p14="http://schemas.microsoft.com/office/powerpoint/2010/main" val="3364766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C4E5CC1B-B03B-4BB5-B819-A8639D73C685}" type="datetimeFigureOut">
              <a:rPr lang="en-US" smtClean="0"/>
              <a:t>2/18/2025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150EA620-52C7-4077-BDA6-2E653E9F0DE0}" type="slidenum">
              <a:rPr lang="en-US" smtClean="0"/>
              <a:t>‹#›</a:t>
            </a:fld>
            <a:endParaRPr lang="en-US"/>
          </a:p>
        </p:txBody>
      </p:sp>
    </p:spTree>
    <p:extLst>
      <p:ext uri="{BB962C8B-B14F-4D97-AF65-F5344CB8AC3E}">
        <p14:creationId xmlns:p14="http://schemas.microsoft.com/office/powerpoint/2010/main" val="3312842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4E5CC1B-B03B-4BB5-B819-A8639D73C685}" type="datetimeFigureOut">
              <a:rPr lang="en-US" smtClean="0"/>
              <a:t>2/18/2025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150EA620-52C7-4077-BDA6-2E653E9F0DE0}" type="slidenum">
              <a:rPr lang="en-US" smtClean="0"/>
              <a:t>‹#›</a:t>
            </a:fld>
            <a:endParaRPr lang="en-US"/>
          </a:p>
        </p:txBody>
      </p:sp>
    </p:spTree>
    <p:extLst>
      <p:ext uri="{BB962C8B-B14F-4D97-AF65-F5344CB8AC3E}">
        <p14:creationId xmlns:p14="http://schemas.microsoft.com/office/powerpoint/2010/main" val="734233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4E5CC1B-B03B-4BB5-B819-A8639D73C685}" type="datetimeFigureOut">
              <a:rPr lang="en-US" smtClean="0"/>
              <a:t>2/18/2025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150EA620-52C7-4077-BDA6-2E653E9F0DE0}" type="slidenum">
              <a:rPr lang="en-US" smtClean="0"/>
              <a:t>‹#›</a:t>
            </a:fld>
            <a:endParaRPr lang="en-US"/>
          </a:p>
        </p:txBody>
      </p:sp>
    </p:spTree>
    <p:extLst>
      <p:ext uri="{BB962C8B-B14F-4D97-AF65-F5344CB8AC3E}">
        <p14:creationId xmlns:p14="http://schemas.microsoft.com/office/powerpoint/2010/main" val="3103664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23830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369392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1385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en-US">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93876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en-US">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65593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en-US">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778538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en-US">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06830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en-US">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2700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4E5CC1B-B03B-4BB5-B819-A8639D73C685}" type="datetimeFigureOut">
              <a:rPr lang="en-US" smtClean="0"/>
              <a:t>2/18/2025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150EA620-52C7-4077-BDA6-2E653E9F0DE0}" type="slidenum">
              <a:rPr lang="en-US" smtClean="0"/>
              <a:t>‹#›</a:t>
            </a:fld>
            <a:endParaRPr lang="en-US"/>
          </a:p>
        </p:txBody>
      </p:sp>
    </p:spTree>
    <p:extLst>
      <p:ext uri="{BB962C8B-B14F-4D97-AF65-F5344CB8AC3E}">
        <p14:creationId xmlns:p14="http://schemas.microsoft.com/office/powerpoint/2010/main" val="1349819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en-US">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12174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72370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992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C4E5CC1B-B03B-4BB5-B819-A8639D73C685}" type="datetimeFigureOut">
              <a:rPr lang="en-US" smtClean="0"/>
              <a:t>2/18/2025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150EA620-52C7-4077-BDA6-2E653E9F0DE0}" type="slidenum">
              <a:rPr lang="en-US" smtClean="0"/>
              <a:t>‹#›</a:t>
            </a:fld>
            <a:endParaRPr lang="en-US"/>
          </a:p>
        </p:txBody>
      </p:sp>
    </p:spTree>
    <p:extLst>
      <p:ext uri="{BB962C8B-B14F-4D97-AF65-F5344CB8AC3E}">
        <p14:creationId xmlns:p14="http://schemas.microsoft.com/office/powerpoint/2010/main" val="2280733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C4E5CC1B-B03B-4BB5-B819-A8639D73C685}" type="datetimeFigureOut">
              <a:rPr lang="en-US" smtClean="0"/>
              <a:t>2/18/2025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150EA620-52C7-4077-BDA6-2E653E9F0DE0}" type="slidenum">
              <a:rPr lang="en-US" smtClean="0"/>
              <a:t>‹#›</a:t>
            </a:fld>
            <a:endParaRPr lang="en-US"/>
          </a:p>
        </p:txBody>
      </p:sp>
    </p:spTree>
    <p:extLst>
      <p:ext uri="{BB962C8B-B14F-4D97-AF65-F5344CB8AC3E}">
        <p14:creationId xmlns:p14="http://schemas.microsoft.com/office/powerpoint/2010/main" val="926686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C4E5CC1B-B03B-4BB5-B819-A8639D73C685}" type="datetimeFigureOut">
              <a:rPr lang="en-US" smtClean="0"/>
              <a:t>2/18/2025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150EA620-52C7-4077-BDA6-2E653E9F0DE0}" type="slidenum">
              <a:rPr lang="en-US" smtClean="0"/>
              <a:t>‹#›</a:t>
            </a:fld>
            <a:endParaRPr lang="en-US"/>
          </a:p>
        </p:txBody>
      </p:sp>
    </p:spTree>
    <p:extLst>
      <p:ext uri="{BB962C8B-B14F-4D97-AF65-F5344CB8AC3E}">
        <p14:creationId xmlns:p14="http://schemas.microsoft.com/office/powerpoint/2010/main" val="3209059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C4E5CC1B-B03B-4BB5-B819-A8639D73C685}" type="datetimeFigureOut">
              <a:rPr lang="en-US" smtClean="0"/>
              <a:t>2/18/2025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150EA620-52C7-4077-BDA6-2E653E9F0DE0}" type="slidenum">
              <a:rPr lang="en-US" smtClean="0"/>
              <a:t>‹#›</a:t>
            </a:fld>
            <a:endParaRPr lang="en-US"/>
          </a:p>
        </p:txBody>
      </p:sp>
    </p:spTree>
    <p:extLst>
      <p:ext uri="{BB962C8B-B14F-4D97-AF65-F5344CB8AC3E}">
        <p14:creationId xmlns:p14="http://schemas.microsoft.com/office/powerpoint/2010/main" val="1941622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4E5CC1B-B03B-4BB5-B819-A8639D73C685}" type="datetimeFigureOut">
              <a:rPr lang="en-US" smtClean="0"/>
              <a:t>2/18/2025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150EA620-52C7-4077-BDA6-2E653E9F0DE0}" type="slidenum">
              <a:rPr lang="en-US" smtClean="0"/>
              <a:t>‹#›</a:t>
            </a:fld>
            <a:endParaRPr lang="en-US"/>
          </a:p>
        </p:txBody>
      </p:sp>
    </p:spTree>
    <p:extLst>
      <p:ext uri="{BB962C8B-B14F-4D97-AF65-F5344CB8AC3E}">
        <p14:creationId xmlns:p14="http://schemas.microsoft.com/office/powerpoint/2010/main" val="3948065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C4E5CC1B-B03B-4BB5-B819-A8639D73C685}" type="datetimeFigureOut">
              <a:rPr lang="en-US" smtClean="0"/>
              <a:t>2/18/2025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150EA620-52C7-4077-BDA6-2E653E9F0DE0}" type="slidenum">
              <a:rPr lang="en-US" smtClean="0"/>
              <a:t>‹#›</a:t>
            </a:fld>
            <a:endParaRPr lang="en-US"/>
          </a:p>
        </p:txBody>
      </p:sp>
    </p:spTree>
    <p:extLst>
      <p:ext uri="{BB962C8B-B14F-4D97-AF65-F5344CB8AC3E}">
        <p14:creationId xmlns:p14="http://schemas.microsoft.com/office/powerpoint/2010/main" val="3768857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C4E5CC1B-B03B-4BB5-B819-A8639D73C685}" type="datetimeFigureOut">
              <a:rPr lang="en-US" smtClean="0"/>
              <a:t>2/18/2025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150EA620-52C7-4077-BDA6-2E653E9F0DE0}" type="slidenum">
              <a:rPr lang="en-US" smtClean="0"/>
              <a:t>‹#›</a:t>
            </a:fld>
            <a:endParaRPr lang="en-US"/>
          </a:p>
        </p:txBody>
      </p:sp>
    </p:spTree>
    <p:extLst>
      <p:ext uri="{BB962C8B-B14F-4D97-AF65-F5344CB8AC3E}">
        <p14:creationId xmlns:p14="http://schemas.microsoft.com/office/powerpoint/2010/main" val="3979535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5CC1B-B03B-4BB5-B819-A8639D73C685}" type="datetimeFigureOut">
              <a:rPr lang="en-US" smtClean="0"/>
              <a:t>2/18/2025</a:t>
            </a:fld>
            <a:endParaRPr lang="en-US"/>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50EA620-52C7-4077-BDA6-2E653E9F0DE0}" type="slidenum">
              <a:rPr lang="en-US" smtClean="0"/>
              <a:t>‹#›</a:t>
            </a:fld>
            <a:endParaRPr lang="en-US"/>
          </a:p>
        </p:txBody>
      </p:sp>
    </p:spTree>
    <p:extLst>
      <p:ext uri="{BB962C8B-B14F-4D97-AF65-F5344CB8AC3E}">
        <p14:creationId xmlns:p14="http://schemas.microsoft.com/office/powerpoint/2010/main" val="4223291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5CC1B-B03B-4BB5-B819-A8639D73C685}" type="datetimeFigureOut">
              <a:rPr lang="en-US" smtClean="0">
                <a:solidFill>
                  <a:prstClr val="black">
                    <a:tint val="75000"/>
                  </a:prstClr>
                </a:solidFill>
              </a:rPr>
              <a:pPr/>
              <a:t>2/18/2025</a:t>
            </a:fld>
            <a:endParaRPr lang="en-US">
              <a:solidFill>
                <a:prstClr val="black">
                  <a:tint val="75000"/>
                </a:prstClr>
              </a:solidFill>
            </a:endParaRPr>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50EA620-52C7-4077-BDA6-2E653E9F0DE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14277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835226"/>
          </a:xfrm>
        </p:spPr>
        <p:txBody>
          <a:bodyPr>
            <a:normAutofit/>
          </a:bodyPr>
          <a:lstStyle/>
          <a:p>
            <a:pPr algn="r"/>
            <a:r>
              <a:rPr lang="en-US" sz="2400" dirty="0" smtClean="0">
                <a:latin typeface="+mn-lt"/>
              </a:rPr>
              <a:t>University of </a:t>
            </a:r>
            <a:r>
              <a:rPr lang="en-US" sz="2400" dirty="0" err="1" smtClean="0">
                <a:latin typeface="+mn-lt"/>
              </a:rPr>
              <a:t>Basrah</a:t>
            </a:r>
            <a:r>
              <a:rPr lang="en-US" sz="2400" dirty="0" smtClean="0">
                <a:latin typeface="+mn-lt"/>
              </a:rPr>
              <a:t>	</a:t>
            </a:r>
            <a:br>
              <a:rPr lang="en-US" sz="2400" dirty="0" smtClean="0">
                <a:latin typeface="+mn-lt"/>
              </a:rPr>
            </a:br>
            <a:r>
              <a:rPr lang="en-US" sz="2400" dirty="0" smtClean="0">
                <a:latin typeface="+mn-lt"/>
              </a:rPr>
              <a:t>College of Nursing</a:t>
            </a:r>
            <a:endParaRPr lang="en-US" sz="2400" dirty="0">
              <a:latin typeface="+mn-lt"/>
            </a:endParaRPr>
          </a:p>
        </p:txBody>
      </p:sp>
      <p:sp>
        <p:nvSpPr>
          <p:cNvPr id="3" name="عنوان فرعي 2"/>
          <p:cNvSpPr>
            <a:spLocks noGrp="1"/>
          </p:cNvSpPr>
          <p:nvPr>
            <p:ph type="subTitle" idx="1"/>
          </p:nvPr>
        </p:nvSpPr>
        <p:spPr>
          <a:xfrm>
            <a:off x="1524000" y="3602037"/>
            <a:ext cx="9144000" cy="2850278"/>
          </a:xfrm>
        </p:spPr>
        <p:txBody>
          <a:bodyPr>
            <a:normAutofit/>
          </a:bodyPr>
          <a:lstStyle/>
          <a:p>
            <a:r>
              <a:rPr lang="en-US" sz="3200" b="1" dirty="0" smtClean="0"/>
              <a:t>Management &amp;Leadership in Nursing</a:t>
            </a:r>
          </a:p>
          <a:p>
            <a:r>
              <a:rPr lang="en-US" sz="3200" b="1" dirty="0" smtClean="0">
                <a:solidFill>
                  <a:srgbClr val="FF0000"/>
                </a:solidFill>
              </a:rPr>
              <a:t>Hospital management </a:t>
            </a:r>
          </a:p>
          <a:p>
            <a:pPr algn="l"/>
            <a:endParaRPr lang="en-US" b="1" dirty="0" smtClean="0"/>
          </a:p>
          <a:p>
            <a:pPr algn="l"/>
            <a:r>
              <a:rPr lang="en-US" b="1" dirty="0" smtClean="0"/>
              <a:t>Lecture five</a:t>
            </a:r>
          </a:p>
          <a:p>
            <a:pPr algn="l"/>
            <a:r>
              <a:rPr lang="en-US" b="1" dirty="0" smtClean="0"/>
              <a:t>Prepared by :- HAZIM NAEEM WAHEEB</a:t>
            </a:r>
          </a:p>
          <a:p>
            <a:pPr algn="l"/>
            <a:endParaRPr lang="en-US" dirty="0"/>
          </a:p>
        </p:txBody>
      </p:sp>
      <p:pic>
        <p:nvPicPr>
          <p:cNvPr id="4" name="صورة 3"/>
          <p:cNvPicPr>
            <a:picLocks noChangeAspect="1"/>
          </p:cNvPicPr>
          <p:nvPr/>
        </p:nvPicPr>
        <p:blipFill>
          <a:blip r:embed="rId3"/>
          <a:stretch>
            <a:fillRect/>
          </a:stretch>
        </p:blipFill>
        <p:spPr>
          <a:xfrm>
            <a:off x="2374002" y="1122363"/>
            <a:ext cx="2060627" cy="1322947"/>
          </a:xfrm>
          <a:prstGeom prst="rect">
            <a:avLst/>
          </a:prstGeom>
        </p:spPr>
      </p:pic>
    </p:spTree>
    <p:extLst>
      <p:ext uri="{BB962C8B-B14F-4D97-AF65-F5344CB8AC3E}">
        <p14:creationId xmlns:p14="http://schemas.microsoft.com/office/powerpoint/2010/main" val="627669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9605" y="171450"/>
            <a:ext cx="11919045" cy="6686550"/>
          </a:xfrm>
        </p:spPr>
        <p:txBody>
          <a:bodyPr>
            <a:noAutofit/>
          </a:bodyPr>
          <a:lstStyle/>
          <a:p>
            <a:pPr marL="0" indent="0" algn="l">
              <a:buNone/>
            </a:pPr>
            <a:r>
              <a:rPr lang="en-US" sz="3200" b="1" dirty="0"/>
              <a:t>Five: Dietary Department: - </a:t>
            </a:r>
            <a:r>
              <a:rPr lang="en-US" sz="3200" dirty="0"/>
              <a:t>In most hospital, this department is under the direction of a trained dietician. The department charged with:</a:t>
            </a:r>
          </a:p>
          <a:p>
            <a:pPr marL="0" indent="0" algn="l">
              <a:buNone/>
            </a:pPr>
            <a:r>
              <a:rPr lang="en-US" sz="3200" dirty="0"/>
              <a:t>1. Ordering and preparation of food.</a:t>
            </a:r>
          </a:p>
          <a:p>
            <a:pPr marL="0" indent="0" algn="l">
              <a:buNone/>
            </a:pPr>
            <a:r>
              <a:rPr lang="en-US" sz="3200" dirty="0"/>
              <a:t>2. Serving trays.</a:t>
            </a:r>
          </a:p>
          <a:p>
            <a:pPr marL="0" indent="0" algn="l">
              <a:buNone/>
            </a:pPr>
            <a:r>
              <a:rPr lang="en-US" sz="3200" dirty="0"/>
              <a:t>3. Diet education.</a:t>
            </a:r>
          </a:p>
          <a:p>
            <a:pPr marL="0" indent="0" algn="l">
              <a:buNone/>
            </a:pPr>
            <a:r>
              <a:rPr lang="en-US" sz="3200" b="1" dirty="0"/>
              <a:t>Six: Accident &amp; Emergency Department:- </a:t>
            </a:r>
            <a:r>
              <a:rPr lang="en-US" sz="3200" dirty="0"/>
              <a:t>People who are classified as " emergency admission" are admitted to this department to receive life-saving services immediately needed after thorough examination by the responsible physician. </a:t>
            </a:r>
          </a:p>
          <a:p>
            <a:pPr marL="0" indent="0" algn="l">
              <a:buNone/>
            </a:pPr>
            <a:r>
              <a:rPr lang="en-US" sz="3200" b="1" dirty="0"/>
              <a:t>Seven: Operating Theatre (OT):- </a:t>
            </a:r>
            <a:r>
              <a:rPr lang="en-US" sz="3200" dirty="0"/>
              <a:t>It is a room in a hospital equipped for the performance of surgical operations; "great care should be taken to keep the operating rooms aseptic.</a:t>
            </a:r>
          </a:p>
        </p:txBody>
      </p:sp>
    </p:spTree>
    <p:extLst>
      <p:ext uri="{BB962C8B-B14F-4D97-AF65-F5344CB8AC3E}">
        <p14:creationId xmlns:p14="http://schemas.microsoft.com/office/powerpoint/2010/main" val="1704758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6033" y="119467"/>
            <a:ext cx="11840308" cy="1040594"/>
          </a:xfrm>
        </p:spPr>
        <p:txBody>
          <a:bodyPr>
            <a:normAutofit/>
          </a:bodyPr>
          <a:lstStyle/>
          <a:p>
            <a:pPr algn="l"/>
            <a:r>
              <a:rPr lang="en-US" b="1" dirty="0">
                <a:solidFill>
                  <a:srgbClr val="FF0000"/>
                </a:solidFill>
              </a:rPr>
              <a:t>B -Non –Professional Health Service </a:t>
            </a:r>
            <a:r>
              <a:rPr lang="en-US" b="1" dirty="0" smtClean="0">
                <a:solidFill>
                  <a:srgbClr val="FF0000"/>
                </a:solidFill>
              </a:rPr>
              <a:t>Departments</a:t>
            </a:r>
            <a:endParaRPr lang="en-US" dirty="0">
              <a:solidFill>
                <a:srgbClr val="FF0000"/>
              </a:solidFill>
            </a:endParaRPr>
          </a:p>
        </p:txBody>
      </p:sp>
      <p:sp>
        <p:nvSpPr>
          <p:cNvPr id="3" name="عنصر نائب للمحتوى 2"/>
          <p:cNvSpPr>
            <a:spLocks noGrp="1"/>
          </p:cNvSpPr>
          <p:nvPr>
            <p:ph idx="1"/>
          </p:nvPr>
        </p:nvSpPr>
        <p:spPr>
          <a:xfrm>
            <a:off x="259307" y="1064524"/>
            <a:ext cx="11491415" cy="5540991"/>
          </a:xfrm>
        </p:spPr>
        <p:txBody>
          <a:bodyPr>
            <a:normAutofit/>
          </a:bodyPr>
          <a:lstStyle/>
          <a:p>
            <a:pPr marL="0" indent="0" algn="l">
              <a:buNone/>
            </a:pPr>
            <a:r>
              <a:rPr lang="en-US" sz="2400" b="1" dirty="0">
                <a:solidFill>
                  <a:schemeClr val="accent1"/>
                </a:solidFill>
              </a:rPr>
              <a:t>1. Admitting Department:  </a:t>
            </a:r>
            <a:r>
              <a:rPr lang="en-US" sz="2400" dirty="0"/>
              <a:t>This department has the responsibility for admitting the patient to the hospital. It should maintain good public relations. </a:t>
            </a:r>
          </a:p>
          <a:p>
            <a:pPr marL="0" indent="0" algn="l">
              <a:buNone/>
            </a:pPr>
            <a:r>
              <a:rPr lang="en-US" sz="2400" b="1" dirty="0">
                <a:solidFill>
                  <a:schemeClr val="accent1"/>
                </a:solidFill>
              </a:rPr>
              <a:t> 2. Personnel Department: </a:t>
            </a:r>
            <a:r>
              <a:rPr lang="en-US" sz="2400" dirty="0"/>
              <a:t>The functions of this department are as follow:</a:t>
            </a:r>
          </a:p>
          <a:p>
            <a:pPr marL="0" indent="0" algn="l">
              <a:buNone/>
            </a:pPr>
            <a:r>
              <a:rPr lang="en-US" sz="2400" dirty="0"/>
              <a:t>(a. Recruitment of personnel) (b. Interviewing) (c. Promotion and transfer) (d. Termination of employment) (e. In-Service training) (f. Safety) </a:t>
            </a:r>
          </a:p>
          <a:p>
            <a:pPr marL="0" indent="0" algn="l">
              <a:buNone/>
            </a:pPr>
            <a:r>
              <a:rPr lang="en-US" sz="2400" dirty="0" smtClean="0"/>
              <a:t>(</a:t>
            </a:r>
            <a:r>
              <a:rPr lang="en-US" sz="2400" dirty="0"/>
              <a:t>g. Health </a:t>
            </a:r>
            <a:r>
              <a:rPr lang="en-US" sz="2400" dirty="0" smtClean="0"/>
              <a:t>programs) (h</a:t>
            </a:r>
            <a:r>
              <a:rPr lang="en-US" sz="2400" dirty="0"/>
              <a:t>. Recreation</a:t>
            </a:r>
            <a:r>
              <a:rPr lang="en-US" sz="2400" dirty="0" smtClean="0"/>
              <a:t>).</a:t>
            </a:r>
            <a:endParaRPr lang="en-US" sz="2400" dirty="0"/>
          </a:p>
          <a:p>
            <a:pPr marL="0" indent="0" algn="l">
              <a:buNone/>
            </a:pPr>
            <a:r>
              <a:rPr lang="en-US" sz="2400" b="1" dirty="0">
                <a:solidFill>
                  <a:schemeClr val="accent1"/>
                </a:solidFill>
              </a:rPr>
              <a:t>3. Purchasing Department: - </a:t>
            </a:r>
            <a:r>
              <a:rPr lang="en-US" sz="2400" dirty="0"/>
              <a:t>This department has the responsibility for purchasing all supplies and equipment for the hospital.</a:t>
            </a:r>
          </a:p>
          <a:p>
            <a:pPr marL="0" indent="0" algn="l">
              <a:buNone/>
            </a:pPr>
            <a:r>
              <a:rPr lang="en-US" sz="2400" b="1" dirty="0">
                <a:solidFill>
                  <a:schemeClr val="accent1"/>
                </a:solidFill>
              </a:rPr>
              <a:t>4. Medical Records: - </a:t>
            </a:r>
            <a:r>
              <a:rPr lang="en-US" sz="2400" dirty="0"/>
              <a:t>This is one of the important departments in the hospital. The patient's records (charts, X-Ray, etc...) are valuable not only to the patient but also to the Doctor and to medical and nursing education and research.</a:t>
            </a:r>
          </a:p>
          <a:p>
            <a:pPr marL="0" indent="0" algn="l">
              <a:buNone/>
            </a:pPr>
            <a:r>
              <a:rPr lang="en-US" sz="2400" b="1" dirty="0">
                <a:solidFill>
                  <a:schemeClr val="accent1"/>
                </a:solidFill>
              </a:rPr>
              <a:t>5. House Keeping Department:-</a:t>
            </a:r>
            <a:r>
              <a:rPr lang="en-US" sz="2400" dirty="0"/>
              <a:t>The main function of this department is to keep the hospital clean. It plays an important role in hospital hygiene and infection control.</a:t>
            </a:r>
          </a:p>
          <a:p>
            <a:pPr marL="0" indent="0" algn="l">
              <a:buNone/>
            </a:pPr>
            <a:r>
              <a:rPr lang="en-US" sz="1400" dirty="0" smtClean="0"/>
              <a:t>l</a:t>
            </a:r>
            <a:r>
              <a:rPr lang="en-US" sz="900" dirty="0" smtClean="0"/>
              <a:t>.</a:t>
            </a:r>
            <a:endParaRPr lang="en-US" sz="900" dirty="0"/>
          </a:p>
        </p:txBody>
      </p:sp>
    </p:spTree>
    <p:extLst>
      <p:ext uri="{BB962C8B-B14F-4D97-AF65-F5344CB8AC3E}">
        <p14:creationId xmlns:p14="http://schemas.microsoft.com/office/powerpoint/2010/main" val="1013767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0124" y="109182"/>
            <a:ext cx="11941792" cy="6632812"/>
          </a:xfrm>
        </p:spPr>
        <p:txBody>
          <a:bodyPr>
            <a:noAutofit/>
          </a:bodyPr>
          <a:lstStyle/>
          <a:p>
            <a:pPr marL="0" indent="0" algn="l">
              <a:buNone/>
            </a:pPr>
            <a:r>
              <a:rPr lang="en-US" sz="3200" b="1" dirty="0">
                <a:solidFill>
                  <a:schemeClr val="accent1"/>
                </a:solidFill>
              </a:rPr>
              <a:t>6. Laundry Department: - </a:t>
            </a:r>
            <a:r>
              <a:rPr lang="en-US" sz="3200" dirty="0"/>
              <a:t>Laundry service is responsible for providing an adequate, clean and constant supply of linen to all users. </a:t>
            </a:r>
          </a:p>
          <a:p>
            <a:pPr marL="0" indent="0" algn="l">
              <a:buNone/>
            </a:pPr>
            <a:r>
              <a:rPr lang="en-US" sz="3200" dirty="0"/>
              <a:t> </a:t>
            </a:r>
            <a:r>
              <a:rPr lang="en-US" sz="3200" b="1" dirty="0">
                <a:solidFill>
                  <a:schemeClr val="accent1"/>
                </a:solidFill>
              </a:rPr>
              <a:t>7. Mechanical Department: - </a:t>
            </a:r>
            <a:r>
              <a:rPr lang="en-US" sz="3200" dirty="0"/>
              <a:t>The mechanical department looks after electricity, water, supply, heat, air conditioning, etc.</a:t>
            </a:r>
          </a:p>
          <a:p>
            <a:pPr marL="0" indent="0" algn="l">
              <a:buNone/>
            </a:pPr>
            <a:r>
              <a:rPr lang="en-US" sz="3200" b="1" dirty="0">
                <a:solidFill>
                  <a:schemeClr val="accent1"/>
                </a:solidFill>
              </a:rPr>
              <a:t>8. Maintenance Department: - </a:t>
            </a:r>
            <a:r>
              <a:rPr lang="en-US" sz="3200" dirty="0"/>
              <a:t>maintenance department keeps the hospital in good condition. Enters, painters, gardeners, etc. are included in the personnel of this department.</a:t>
            </a:r>
          </a:p>
          <a:p>
            <a:pPr marL="0" indent="0" algn="l">
              <a:buNone/>
            </a:pPr>
            <a:r>
              <a:rPr lang="en-US" sz="3200" b="1" dirty="0">
                <a:solidFill>
                  <a:schemeClr val="accent1"/>
                </a:solidFill>
              </a:rPr>
              <a:t>9. Central Sterile Supplies Department (</a:t>
            </a:r>
            <a:r>
              <a:rPr lang="en-US" sz="3200" b="1" dirty="0" err="1">
                <a:solidFill>
                  <a:schemeClr val="accent1"/>
                </a:solidFill>
              </a:rPr>
              <a:t>C.S.S.D</a:t>
            </a:r>
            <a:r>
              <a:rPr lang="en-US" sz="3200" b="1" dirty="0">
                <a:solidFill>
                  <a:schemeClr val="accent1"/>
                </a:solidFill>
              </a:rPr>
              <a:t>): </a:t>
            </a:r>
            <a:r>
              <a:rPr lang="en-US" sz="3200" b="1" dirty="0" smtClean="0">
                <a:solidFill>
                  <a:schemeClr val="accent1"/>
                </a:solidFill>
              </a:rPr>
              <a:t>- </a:t>
            </a:r>
            <a:r>
              <a:rPr lang="en-US" sz="3200" dirty="0" smtClean="0"/>
              <a:t>In </a:t>
            </a:r>
            <a:r>
              <a:rPr lang="en-US" sz="3200" dirty="0"/>
              <a:t>modern hospitals, the trend is towards centralization of preparation and sterilization of supplies and equipment. The location should be as central as possible within the hospital with plenty of light, for example, “where space conditions permit, and this department should be adjacent to the operating department because it uses a large amount of surgical </a:t>
            </a:r>
            <a:r>
              <a:rPr lang="en-US" sz="3200" dirty="0" smtClean="0"/>
              <a:t>supplies.</a:t>
            </a:r>
            <a:endParaRPr lang="en-US" sz="3200" dirty="0"/>
          </a:p>
        </p:txBody>
      </p:sp>
    </p:spTree>
    <p:extLst>
      <p:ext uri="{BB962C8B-B14F-4D97-AF65-F5344CB8AC3E}">
        <p14:creationId xmlns:p14="http://schemas.microsoft.com/office/powerpoint/2010/main" val="434045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a:latin typeface="+mn-lt"/>
              </a:rPr>
              <a:t>REFERENCES</a:t>
            </a:r>
          </a:p>
        </p:txBody>
      </p:sp>
      <p:sp>
        <p:nvSpPr>
          <p:cNvPr id="3" name="عنصر نائب للمحتوى 2"/>
          <p:cNvSpPr>
            <a:spLocks noGrp="1"/>
          </p:cNvSpPr>
          <p:nvPr>
            <p:ph idx="1"/>
          </p:nvPr>
        </p:nvSpPr>
        <p:spPr/>
        <p:txBody>
          <a:bodyPr>
            <a:normAutofit/>
          </a:bodyPr>
          <a:lstStyle/>
          <a:p>
            <a:pPr algn="l" rtl="0">
              <a:buFont typeface="Wingdings" panose="05000000000000000000" pitchFamily="2" charset="2"/>
              <a:buChar char="v"/>
            </a:pPr>
            <a:r>
              <a:rPr lang="en-US" sz="2400" dirty="0"/>
              <a:t>Furlong, Monica </a:t>
            </a:r>
            <a:r>
              <a:rPr lang="en-US" sz="2400" dirty="0" err="1"/>
              <a:t>Winefryck</a:t>
            </a:r>
            <a:r>
              <a:rPr lang="en-US" sz="2400" dirty="0"/>
              <a:t>. Going Under: Preparing Yourself for Anesthesia: </a:t>
            </a:r>
            <a:r>
              <a:rPr lang="en-US" sz="2400" dirty="0" smtClean="0"/>
              <a:t>Your </a:t>
            </a:r>
            <a:r>
              <a:rPr lang="en-US" sz="2400" dirty="0"/>
              <a:t>Guide to Pain Control and Healing Techniques Before, During and After </a:t>
            </a:r>
            <a:r>
              <a:rPr lang="en-US" sz="2400" dirty="0" smtClean="0"/>
              <a:t>Surgery</a:t>
            </a:r>
            <a:r>
              <a:rPr lang="en-US" sz="2400" dirty="0"/>
              <a:t>. Autonomy Publishing Company, November 1993.</a:t>
            </a:r>
          </a:p>
          <a:p>
            <a:pPr algn="l" rtl="0">
              <a:buFont typeface="Wingdings" panose="05000000000000000000" pitchFamily="2" charset="2"/>
              <a:buChar char="v"/>
            </a:pPr>
            <a:r>
              <a:rPr lang="en-US" sz="2400" dirty="0" smtClean="0"/>
              <a:t>Goldman</a:t>
            </a:r>
            <a:r>
              <a:rPr lang="en-US" sz="2400" dirty="0"/>
              <a:t>, Maxine A. Pocket Guide to the Operating Room 2nd Edition. F.A. </a:t>
            </a:r>
            <a:r>
              <a:rPr lang="en-US" sz="2400" dirty="0" smtClean="0"/>
              <a:t>Davis </a:t>
            </a:r>
            <a:r>
              <a:rPr lang="en-US" sz="2400" dirty="0"/>
              <a:t>Col, January 1996.</a:t>
            </a:r>
          </a:p>
          <a:p>
            <a:pPr algn="l" rtl="0">
              <a:buFont typeface="Wingdings" panose="05000000000000000000" pitchFamily="2" charset="2"/>
              <a:buChar char="v"/>
            </a:pPr>
            <a:r>
              <a:rPr lang="en-US" sz="2400" dirty="0" err="1" smtClean="0"/>
              <a:t>Basavanthappa</a:t>
            </a:r>
            <a:r>
              <a:rPr lang="en-US" sz="2400" dirty="0" smtClean="0"/>
              <a:t> </a:t>
            </a:r>
            <a:r>
              <a:rPr lang="en-US" sz="2400" dirty="0"/>
              <a:t>B T. Nursing administration. </a:t>
            </a:r>
            <a:r>
              <a:rPr lang="en-US" sz="2400" dirty="0" err="1"/>
              <a:t>Istedn</a:t>
            </a:r>
            <a:r>
              <a:rPr lang="en-US" sz="2400" dirty="0"/>
              <a:t>. New </a:t>
            </a:r>
            <a:r>
              <a:rPr lang="en-US" sz="2400" dirty="0" err="1"/>
              <a:t>Delhi:Jaypee</a:t>
            </a:r>
            <a:r>
              <a:rPr lang="en-US" sz="2400" dirty="0"/>
              <a:t> </a:t>
            </a:r>
          </a:p>
          <a:p>
            <a:pPr marL="0" indent="0" algn="l">
              <a:buNone/>
            </a:pPr>
            <a:r>
              <a:rPr lang="en-US" sz="2400" dirty="0"/>
              <a:t>brothers medical publishers (p) ltd; 2000</a:t>
            </a:r>
            <a:r>
              <a:rPr lang="en-US" dirty="0"/>
              <a:t>.</a:t>
            </a:r>
          </a:p>
          <a:p>
            <a:pPr marL="0" indent="0" algn="l">
              <a:buNone/>
            </a:pPr>
            <a:endParaRPr lang="en-US" dirty="0"/>
          </a:p>
        </p:txBody>
      </p:sp>
    </p:spTree>
    <p:extLst>
      <p:ext uri="{BB962C8B-B14F-4D97-AF65-F5344CB8AC3E}">
        <p14:creationId xmlns:p14="http://schemas.microsoft.com/office/powerpoint/2010/main" val="2224774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04715" y="163772"/>
            <a:ext cx="11737075" cy="6469039"/>
          </a:xfrm>
        </p:spPr>
        <p:style>
          <a:lnRef idx="2">
            <a:schemeClr val="accent2"/>
          </a:lnRef>
          <a:fillRef idx="1">
            <a:schemeClr val="lt1"/>
          </a:fillRef>
          <a:effectRef idx="0">
            <a:schemeClr val="accent2"/>
          </a:effectRef>
          <a:fontRef idx="minor">
            <a:schemeClr val="dk1"/>
          </a:fontRef>
        </p:style>
        <p:txBody>
          <a:bodyPr>
            <a:normAutofit/>
          </a:bodyPr>
          <a:lstStyle/>
          <a:p>
            <a:pPr marL="0" indent="0" algn="ctr">
              <a:buNone/>
            </a:pPr>
            <a:r>
              <a:rPr lang="en-US" sz="7200" dirty="0">
                <a:solidFill>
                  <a:srgbClr val="FF0000"/>
                </a:solidFill>
                <a:latin typeface="Open Sans"/>
              </a:rPr>
              <a:t>home </a:t>
            </a:r>
            <a:r>
              <a:rPr lang="en-US" sz="7200" dirty="0" smtClean="0">
                <a:solidFill>
                  <a:srgbClr val="FF0000"/>
                </a:solidFill>
                <a:latin typeface="Open Sans"/>
              </a:rPr>
              <a:t>work</a:t>
            </a:r>
            <a:endParaRPr lang="ar-IQ" sz="7200" dirty="0">
              <a:solidFill>
                <a:srgbClr val="FF0000"/>
              </a:solidFill>
              <a:latin typeface="Open Sans"/>
            </a:endParaRPr>
          </a:p>
          <a:p>
            <a:pPr marL="0" indent="0" algn="ctr">
              <a:buNone/>
            </a:pPr>
            <a:endParaRPr lang="ar-IQ" sz="7200" dirty="0" smtClean="0">
              <a:solidFill>
                <a:srgbClr val="FF0000"/>
              </a:solidFill>
              <a:latin typeface="Open Sans"/>
            </a:endParaRPr>
          </a:p>
          <a:p>
            <a:pPr marL="0" indent="0" algn="ctr">
              <a:buNone/>
            </a:pPr>
            <a:r>
              <a:rPr lang="ar-IQ" sz="9600" dirty="0">
                <a:solidFill>
                  <a:srgbClr val="FF0000"/>
                </a:solidFill>
                <a:latin typeface="Open Sans"/>
              </a:rPr>
              <a:t>؟</a:t>
            </a:r>
            <a:endParaRPr lang="en-US" sz="19900" dirty="0">
              <a:solidFill>
                <a:srgbClr val="FF0000"/>
              </a:solidFill>
              <a:latin typeface="Open Sans"/>
            </a:endParaRPr>
          </a:p>
        </p:txBody>
      </p:sp>
    </p:spTree>
    <p:extLst>
      <p:ext uri="{BB962C8B-B14F-4D97-AF65-F5344CB8AC3E}">
        <p14:creationId xmlns:p14="http://schemas.microsoft.com/office/powerpoint/2010/main" val="47981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931427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عنوان 1"/>
          <p:cNvSpPr>
            <a:spLocks noGrp="1"/>
          </p:cNvSpPr>
          <p:nvPr>
            <p:ph idx="1"/>
          </p:nvPr>
        </p:nvSpPr>
        <p:spPr>
          <a:xfrm>
            <a:off x="838200" y="450377"/>
            <a:ext cx="10515600" cy="5882184"/>
          </a:xfrm>
        </p:spPr>
        <p:txBody>
          <a:bodyPr>
            <a:noAutofit/>
          </a:bodyPr>
          <a:lstStyle/>
          <a:p>
            <a:pPr marL="0" indent="0" algn="l" rtl="0">
              <a:buNone/>
            </a:pPr>
            <a:r>
              <a:rPr lang="en-GB" sz="4400" b="1" dirty="0" smtClean="0">
                <a:solidFill>
                  <a:srgbClr val="FF0000"/>
                </a:solidFill>
              </a:rPr>
              <a:t>5 : </a:t>
            </a:r>
            <a:r>
              <a:rPr lang="en-GB" sz="4400" b="1" dirty="0" err="1">
                <a:solidFill>
                  <a:srgbClr val="FF0000"/>
                </a:solidFill>
              </a:rPr>
              <a:t>Hospita</a:t>
            </a:r>
            <a:r>
              <a:rPr lang="en-GB" sz="4400" b="1" dirty="0">
                <a:solidFill>
                  <a:srgbClr val="FF0000"/>
                </a:solidFill>
              </a:rPr>
              <a:t> </a:t>
            </a:r>
            <a:r>
              <a:rPr lang="en-GB" sz="4400" b="1" dirty="0" smtClean="0">
                <a:solidFill>
                  <a:srgbClr val="FF0000"/>
                </a:solidFill>
              </a:rPr>
              <a:t>Management</a:t>
            </a:r>
            <a:endParaRPr lang="en-US" sz="4400" b="1" dirty="0" smtClean="0">
              <a:solidFill>
                <a:srgbClr val="FF0000"/>
              </a:solidFill>
            </a:endParaRPr>
          </a:p>
          <a:p>
            <a:pPr marL="0" indent="0" algn="l" rtl="0">
              <a:buNone/>
            </a:pPr>
            <a:r>
              <a:rPr lang="en-GB" sz="3200" dirty="0" smtClean="0"/>
              <a:t>        5.1-Definition of hospital</a:t>
            </a:r>
            <a:endParaRPr lang="en-US" sz="3200" dirty="0" smtClean="0"/>
          </a:p>
          <a:p>
            <a:pPr marL="0" indent="0" algn="l" rtl="0">
              <a:buNone/>
            </a:pPr>
            <a:r>
              <a:rPr lang="en-GB" sz="3200" dirty="0" smtClean="0"/>
              <a:t>        </a:t>
            </a:r>
            <a:r>
              <a:rPr lang="en-GB" sz="3200" dirty="0"/>
              <a:t>5.2-Functions of </a:t>
            </a:r>
            <a:r>
              <a:rPr lang="en-GB" sz="3200" dirty="0" smtClean="0"/>
              <a:t>hospital</a:t>
            </a:r>
            <a:endParaRPr lang="en-US" sz="3200" dirty="0" smtClean="0"/>
          </a:p>
          <a:p>
            <a:pPr marL="0" indent="0" algn="l" rtl="0">
              <a:buNone/>
            </a:pPr>
            <a:r>
              <a:rPr lang="en-GB" sz="3200" dirty="0" smtClean="0"/>
              <a:t>        5.3-Classification of hospital</a:t>
            </a:r>
            <a:endParaRPr lang="en-US" sz="3200" dirty="0" smtClean="0"/>
          </a:p>
          <a:p>
            <a:pPr marL="0" indent="0" algn="l" rtl="0">
              <a:buNone/>
            </a:pPr>
            <a:r>
              <a:rPr lang="en-GB" sz="3200" dirty="0" smtClean="0"/>
              <a:t>        </a:t>
            </a:r>
            <a:r>
              <a:rPr lang="en-GB" sz="3200" dirty="0"/>
              <a:t>5.4-Hospital </a:t>
            </a:r>
            <a:r>
              <a:rPr lang="en-GB" sz="3200" dirty="0" smtClean="0"/>
              <a:t>Departments</a:t>
            </a:r>
          </a:p>
          <a:p>
            <a:pPr marL="0" indent="0" algn="l" rtl="0">
              <a:buNone/>
            </a:pPr>
            <a:r>
              <a:rPr lang="en-GB" sz="3200" dirty="0" smtClean="0"/>
              <a:t>        5.4.1- </a:t>
            </a:r>
            <a:r>
              <a:rPr lang="en-GB" sz="3200" dirty="0"/>
              <a:t>A: Professional health services department</a:t>
            </a:r>
            <a:endParaRPr lang="en-US" sz="3200" dirty="0"/>
          </a:p>
          <a:p>
            <a:pPr marL="0" indent="0" algn="l" rtl="0">
              <a:buNone/>
            </a:pPr>
            <a:r>
              <a:rPr lang="en-GB" sz="3200" dirty="0"/>
              <a:t>        </a:t>
            </a:r>
            <a:r>
              <a:rPr lang="en-GB" sz="3200" dirty="0" smtClean="0"/>
              <a:t>5.4.2- </a:t>
            </a:r>
            <a:r>
              <a:rPr lang="en-GB" sz="3200" dirty="0"/>
              <a:t>B: </a:t>
            </a:r>
            <a:r>
              <a:rPr lang="en-GB" sz="3200" dirty="0" err="1"/>
              <a:t>Non professional</a:t>
            </a:r>
            <a:r>
              <a:rPr lang="en-GB" sz="3200" dirty="0"/>
              <a:t> health services department</a:t>
            </a:r>
            <a:endParaRPr lang="en-US" sz="3200" dirty="0"/>
          </a:p>
        </p:txBody>
      </p:sp>
    </p:spTree>
    <p:extLst>
      <p:ext uri="{BB962C8B-B14F-4D97-AF65-F5344CB8AC3E}">
        <p14:creationId xmlns:p14="http://schemas.microsoft.com/office/powerpoint/2010/main" val="91651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917765"/>
          </a:xfrm>
        </p:spPr>
        <p:txBody>
          <a:bodyPr>
            <a:normAutofit/>
          </a:bodyPr>
          <a:lstStyle/>
          <a:p>
            <a:pPr algn="l"/>
            <a:r>
              <a:rPr lang="en-US" sz="4800" b="1" dirty="0" smtClean="0">
                <a:solidFill>
                  <a:schemeClr val="accent6"/>
                </a:solidFill>
                <a:latin typeface="Agency FB" panose="020B0503020202020204" pitchFamily="34" charset="0"/>
              </a:rPr>
              <a:t>Hospital Management</a:t>
            </a:r>
            <a:endParaRPr lang="en-US" sz="4800" b="1" dirty="0">
              <a:solidFill>
                <a:schemeClr val="accent6"/>
              </a:solidFill>
              <a:latin typeface="Agency FB" panose="020B0503020202020204" pitchFamily="34" charset="0"/>
            </a:endParaRPr>
          </a:p>
        </p:txBody>
      </p:sp>
      <p:sp>
        <p:nvSpPr>
          <p:cNvPr id="3" name="عنصر نائب للمحتوى 2"/>
          <p:cNvSpPr>
            <a:spLocks noGrp="1"/>
          </p:cNvSpPr>
          <p:nvPr>
            <p:ph idx="1"/>
          </p:nvPr>
        </p:nvSpPr>
        <p:spPr/>
        <p:txBody>
          <a:bodyPr>
            <a:normAutofit/>
          </a:bodyPr>
          <a:lstStyle/>
          <a:p>
            <a:pPr algn="l" rtl="0"/>
            <a:r>
              <a:rPr lang="en-US" sz="4000" dirty="0">
                <a:solidFill>
                  <a:srgbClr val="FF0000"/>
                </a:solidFill>
              </a:rPr>
              <a:t>Hospital: </a:t>
            </a:r>
            <a:r>
              <a:rPr lang="en-US" sz="4000" dirty="0"/>
              <a:t>is a place for the diagnosis and treatment of human ills and restoration of health and well-beings of those temporarily deprived of these. Professionally &amp; technically skilled people apply their knowledge and skill with the help of complicated equipment and appliances to provide quality care for the patient.</a:t>
            </a:r>
          </a:p>
        </p:txBody>
      </p:sp>
    </p:spTree>
    <p:extLst>
      <p:ext uri="{BB962C8B-B14F-4D97-AF65-F5344CB8AC3E}">
        <p14:creationId xmlns:p14="http://schemas.microsoft.com/office/powerpoint/2010/main" val="2173365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a:solidFill>
                  <a:srgbClr val="FF0000"/>
                </a:solidFill>
              </a:rPr>
              <a:t>Functions of </a:t>
            </a:r>
            <a:r>
              <a:rPr lang="en-US" b="1" dirty="0" smtClean="0">
                <a:solidFill>
                  <a:srgbClr val="FF0000"/>
                </a:solidFill>
              </a:rPr>
              <a:t>Hospital</a:t>
            </a:r>
            <a:endParaRPr lang="en-US" b="1" dirty="0">
              <a:solidFill>
                <a:srgbClr val="FF0000"/>
              </a:solidFill>
            </a:endParaRPr>
          </a:p>
        </p:txBody>
      </p:sp>
      <p:sp>
        <p:nvSpPr>
          <p:cNvPr id="3" name="عنصر نائب للمحتوى 2"/>
          <p:cNvSpPr>
            <a:spLocks noGrp="1"/>
          </p:cNvSpPr>
          <p:nvPr>
            <p:ph idx="1"/>
          </p:nvPr>
        </p:nvSpPr>
        <p:spPr/>
        <p:txBody>
          <a:bodyPr>
            <a:normAutofit/>
          </a:bodyPr>
          <a:lstStyle/>
          <a:p>
            <a:pPr marL="0" indent="0" algn="l">
              <a:buNone/>
            </a:pPr>
            <a:r>
              <a:rPr lang="en-US" dirty="0" smtClean="0"/>
              <a:t>1. Patient care</a:t>
            </a:r>
          </a:p>
          <a:p>
            <a:pPr marL="0" indent="0" algn="l">
              <a:buNone/>
            </a:pPr>
            <a:r>
              <a:rPr lang="en-US" dirty="0" smtClean="0"/>
              <a:t>2. Health Personnel Education</a:t>
            </a:r>
          </a:p>
          <a:p>
            <a:pPr marL="0" indent="0" algn="l">
              <a:buNone/>
            </a:pPr>
            <a:r>
              <a:rPr lang="en-US" dirty="0" smtClean="0"/>
              <a:t>3. Health Promotion </a:t>
            </a:r>
          </a:p>
          <a:p>
            <a:pPr marL="0" indent="0" algn="l">
              <a:buNone/>
            </a:pPr>
            <a:r>
              <a:rPr lang="en-US" dirty="0" smtClean="0"/>
              <a:t>4. Health Related Research</a:t>
            </a:r>
            <a:endParaRPr lang="en-US" dirty="0"/>
          </a:p>
        </p:txBody>
      </p:sp>
    </p:spTree>
    <p:extLst>
      <p:ext uri="{BB962C8B-B14F-4D97-AF65-F5344CB8AC3E}">
        <p14:creationId xmlns:p14="http://schemas.microsoft.com/office/powerpoint/2010/main" val="2702075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92289" y="146761"/>
            <a:ext cx="10515600" cy="726696"/>
          </a:xfrm>
        </p:spPr>
        <p:txBody>
          <a:bodyPr>
            <a:normAutofit/>
          </a:bodyPr>
          <a:lstStyle/>
          <a:p>
            <a:pPr algn="l"/>
            <a:r>
              <a:rPr lang="en-US" sz="3200" b="1" dirty="0" smtClean="0">
                <a:solidFill>
                  <a:srgbClr val="FF0000"/>
                </a:solidFill>
                <a:latin typeface="Agency FB" panose="020B0503020202020204" pitchFamily="34" charset="0"/>
              </a:rPr>
              <a:t>Classifications of Hospitals:</a:t>
            </a:r>
            <a:endParaRPr lang="en-US" sz="3200" b="1" dirty="0">
              <a:solidFill>
                <a:srgbClr val="FF0000"/>
              </a:solidFill>
              <a:latin typeface="Agency FB" panose="020B0503020202020204" pitchFamily="34" charset="0"/>
            </a:endParaRPr>
          </a:p>
        </p:txBody>
      </p:sp>
      <p:sp>
        <p:nvSpPr>
          <p:cNvPr id="3" name="عنصر نائب للمحتوى 2"/>
          <p:cNvSpPr>
            <a:spLocks noGrp="1"/>
          </p:cNvSpPr>
          <p:nvPr>
            <p:ph idx="1"/>
          </p:nvPr>
        </p:nvSpPr>
        <p:spPr>
          <a:xfrm>
            <a:off x="437881" y="955343"/>
            <a:ext cx="11281893" cy="5221620"/>
          </a:xfrm>
        </p:spPr>
        <p:txBody>
          <a:bodyPr>
            <a:normAutofit/>
          </a:bodyPr>
          <a:lstStyle/>
          <a:p>
            <a:pPr marL="0" indent="0" algn="l" rtl="0">
              <a:buNone/>
            </a:pPr>
            <a:r>
              <a:rPr lang="en-US" b="1" dirty="0">
                <a:solidFill>
                  <a:srgbClr val="FF0000"/>
                </a:solidFill>
              </a:rPr>
              <a:t>1. The type of service: There are two groups of hospitals: general and special. </a:t>
            </a:r>
          </a:p>
          <a:p>
            <a:pPr marL="0" indent="0" algn="l" rtl="0">
              <a:buNone/>
            </a:pPr>
            <a:r>
              <a:rPr lang="en-US" b="1" dirty="0">
                <a:solidFill>
                  <a:srgbClr val="FF0000"/>
                </a:solidFill>
              </a:rPr>
              <a:t>A. - General hospitals:-</a:t>
            </a:r>
            <a:r>
              <a:rPr lang="en-US" dirty="0"/>
              <a:t>They care for patients with various- disease conditions for both sexes to all ages, medical, surgical, pediatrics, obstetrics, eye, ear etc.</a:t>
            </a:r>
          </a:p>
          <a:p>
            <a:pPr marL="0" indent="0" algn="l" rtl="0">
              <a:buNone/>
            </a:pPr>
            <a:r>
              <a:rPr lang="en-US" dirty="0"/>
              <a:t>General hospitals may contain specialized units staffed by specialized personnel, Renal Unit, Intensive Care Unit, Coronary Care Unit, Plastic Surgery Unit and Burn Unit. There may be specialization at Unit level, Neurological, Urological, Orthopedic Units, etc.</a:t>
            </a:r>
          </a:p>
          <a:p>
            <a:pPr marL="0" indent="0" algn="l" rtl="0">
              <a:buNone/>
            </a:pPr>
            <a:r>
              <a:rPr lang="en-US" b="1" dirty="0">
                <a:solidFill>
                  <a:srgbClr val="FF0000"/>
                </a:solidFill>
              </a:rPr>
              <a:t>B. Special hospitals</a:t>
            </a:r>
            <a:r>
              <a:rPr lang="en-US" b="1" dirty="0" smtClean="0">
                <a:solidFill>
                  <a:srgbClr val="FF0000"/>
                </a:solidFill>
              </a:rPr>
              <a:t>:- </a:t>
            </a:r>
            <a:r>
              <a:rPr lang="en-US" dirty="0"/>
              <a:t>They limit their service to a particular condition, orthopedics, maternity, pediatrics, geriatrics, etc.</a:t>
            </a:r>
          </a:p>
        </p:txBody>
      </p:sp>
    </p:spTree>
    <p:extLst>
      <p:ext uri="{BB962C8B-B14F-4D97-AF65-F5344CB8AC3E}">
        <p14:creationId xmlns:p14="http://schemas.microsoft.com/office/powerpoint/2010/main" val="1768701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09550" y="119465"/>
            <a:ext cx="12401550" cy="958709"/>
          </a:xfrm>
        </p:spPr>
        <p:txBody>
          <a:bodyPr>
            <a:noAutofit/>
          </a:bodyPr>
          <a:lstStyle/>
          <a:p>
            <a:pPr algn="l"/>
            <a:r>
              <a:rPr lang="en-US" sz="4000" b="1" dirty="0">
                <a:solidFill>
                  <a:srgbClr val="FF0000"/>
                </a:solidFill>
              </a:rPr>
              <a:t>2. Administration, ownership, control or financial income</a:t>
            </a:r>
            <a:r>
              <a:rPr lang="en-US" sz="4000" b="1" dirty="0" smtClean="0">
                <a:solidFill>
                  <a:srgbClr val="FF0000"/>
                </a:solidFill>
              </a:rPr>
              <a:t>:</a:t>
            </a:r>
            <a:endParaRPr lang="en-US" sz="4000" b="1" dirty="0">
              <a:solidFill>
                <a:srgbClr val="FF0000"/>
              </a:solidFill>
            </a:endParaRPr>
          </a:p>
        </p:txBody>
      </p:sp>
      <p:sp>
        <p:nvSpPr>
          <p:cNvPr id="3" name="عنصر نائب للمحتوى 2"/>
          <p:cNvSpPr>
            <a:spLocks noGrp="1"/>
          </p:cNvSpPr>
          <p:nvPr>
            <p:ph idx="1"/>
          </p:nvPr>
        </p:nvSpPr>
        <p:spPr>
          <a:xfrm>
            <a:off x="245660" y="1132763"/>
            <a:ext cx="11641540" cy="3975265"/>
          </a:xfrm>
        </p:spPr>
        <p:txBody>
          <a:bodyPr>
            <a:noAutofit/>
          </a:bodyPr>
          <a:lstStyle/>
          <a:p>
            <a:pPr marL="0" indent="0" algn="l">
              <a:buNone/>
            </a:pPr>
            <a:r>
              <a:rPr lang="en-US" sz="4000" b="1" dirty="0">
                <a:solidFill>
                  <a:srgbClr val="FF0000"/>
                </a:solidFill>
              </a:rPr>
              <a:t>A. Government or public hospitals: </a:t>
            </a:r>
            <a:r>
              <a:rPr lang="en-US" sz="4000" dirty="0"/>
              <a:t>These are hospitals owned, managed and controlled by the Ministry of Health and provide free care to their patients.</a:t>
            </a:r>
          </a:p>
          <a:p>
            <a:pPr marL="0" indent="0" algn="l">
              <a:buNone/>
            </a:pPr>
            <a:r>
              <a:rPr lang="en-US" sz="4000" b="1" dirty="0" smtClean="0">
                <a:solidFill>
                  <a:srgbClr val="FF0000"/>
                </a:solidFill>
              </a:rPr>
              <a:t>B: </a:t>
            </a:r>
            <a:r>
              <a:rPr lang="en-US" sz="4000" b="1" dirty="0">
                <a:solidFill>
                  <a:srgbClr val="FF0000"/>
                </a:solidFill>
              </a:rPr>
              <a:t>Non-governmental or </a:t>
            </a:r>
            <a:r>
              <a:rPr lang="en-US" sz="4000" b="1" dirty="0" smtClean="0">
                <a:solidFill>
                  <a:srgbClr val="FF0000"/>
                </a:solidFill>
              </a:rPr>
              <a:t>private: </a:t>
            </a:r>
            <a:r>
              <a:rPr lang="en-US" sz="4000" dirty="0" smtClean="0"/>
              <a:t>Proprietary </a:t>
            </a:r>
            <a:r>
              <a:rPr lang="en-US" sz="4000" dirty="0"/>
              <a:t>privately owned or controlled by an individual or group of Physicians or citizens or by private organization (profit making).</a:t>
            </a:r>
          </a:p>
        </p:txBody>
      </p:sp>
    </p:spTree>
    <p:extLst>
      <p:ext uri="{BB962C8B-B14F-4D97-AF65-F5344CB8AC3E}">
        <p14:creationId xmlns:p14="http://schemas.microsoft.com/office/powerpoint/2010/main" val="3913039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6"/>
            <a:ext cx="10515600" cy="1038672"/>
          </a:xfrm>
        </p:spPr>
        <p:txBody>
          <a:bodyPr>
            <a:noAutofit/>
          </a:bodyPr>
          <a:lstStyle/>
          <a:p>
            <a:pPr algn="l"/>
            <a:r>
              <a:rPr lang="en-US" sz="3600" b="1" dirty="0" smtClean="0">
                <a:solidFill>
                  <a:srgbClr val="FF0000"/>
                </a:solidFill>
                <a:latin typeface="Agency FB" panose="020B0503020202020204" pitchFamily="34" charset="0"/>
              </a:rPr>
              <a:t>Hospital Departments</a:t>
            </a:r>
            <a:br>
              <a:rPr lang="en-US" sz="3600" b="1" dirty="0" smtClean="0">
                <a:solidFill>
                  <a:srgbClr val="FF0000"/>
                </a:solidFill>
                <a:latin typeface="Agency FB" panose="020B0503020202020204" pitchFamily="34" charset="0"/>
              </a:rPr>
            </a:br>
            <a:r>
              <a:rPr lang="en-US" sz="3600" b="1" dirty="0">
                <a:solidFill>
                  <a:srgbClr val="FF0000"/>
                </a:solidFill>
              </a:rPr>
              <a:t>A: Professional Health Service </a:t>
            </a:r>
            <a:r>
              <a:rPr lang="en-US" sz="3600" b="1" dirty="0" smtClean="0">
                <a:solidFill>
                  <a:srgbClr val="FF0000"/>
                </a:solidFill>
              </a:rPr>
              <a:t>Departments</a:t>
            </a:r>
            <a:endParaRPr lang="en-US" sz="3600" b="1" dirty="0">
              <a:solidFill>
                <a:srgbClr val="FF0000"/>
              </a:solidFill>
              <a:latin typeface="Agency FB" panose="020B0503020202020204" pitchFamily="34" charset="0"/>
            </a:endParaRPr>
          </a:p>
        </p:txBody>
      </p:sp>
      <p:sp>
        <p:nvSpPr>
          <p:cNvPr id="3" name="عنصر نائب للمحتوى 2"/>
          <p:cNvSpPr>
            <a:spLocks noGrp="1"/>
          </p:cNvSpPr>
          <p:nvPr>
            <p:ph idx="1"/>
          </p:nvPr>
        </p:nvSpPr>
        <p:spPr>
          <a:xfrm>
            <a:off x="838200" y="1545465"/>
            <a:ext cx="10515600" cy="4631498"/>
          </a:xfrm>
        </p:spPr>
        <p:txBody>
          <a:bodyPr/>
          <a:lstStyle/>
          <a:p>
            <a:pPr marL="0" indent="0" algn="l">
              <a:buNone/>
            </a:pPr>
            <a:r>
              <a:rPr lang="en-US" b="1" dirty="0" smtClean="0">
                <a:solidFill>
                  <a:schemeClr val="accent1">
                    <a:lumMod val="75000"/>
                  </a:schemeClr>
                </a:solidFill>
              </a:rPr>
              <a:t>1. Medical Department</a:t>
            </a:r>
            <a:endParaRPr lang="en-US" sz="1050" b="1" dirty="0" smtClean="0">
              <a:solidFill>
                <a:schemeClr val="accent1">
                  <a:lumMod val="75000"/>
                </a:schemeClr>
              </a:solidFill>
            </a:endParaRPr>
          </a:p>
          <a:p>
            <a:pPr algn="l" rtl="0"/>
            <a:r>
              <a:rPr lang="en-US" sz="3200" dirty="0"/>
              <a:t>The medical department has within it the various clinical services. They are medicine, surgery, gynecology, obstetrics, pediatrics, eye, </a:t>
            </a:r>
            <a:r>
              <a:rPr lang="en-US" sz="3200" dirty="0" err="1"/>
              <a:t>ENT</a:t>
            </a:r>
            <a:r>
              <a:rPr lang="en-US" sz="3200" dirty="0"/>
              <a:t>, dental, orthopedics, neurology, urology, cardiology, psychiatry, skin, - plastic surgery, nuclear medicine, etc.</a:t>
            </a:r>
          </a:p>
          <a:p>
            <a:pPr algn="l" rtl="0"/>
            <a:r>
              <a:rPr lang="en-US" sz="3200" b="1" dirty="0"/>
              <a:t>Medical Director: </a:t>
            </a:r>
            <a:r>
              <a:rPr lang="en-US" sz="3200" dirty="0"/>
              <a:t>is a Doctor who has control over the entire medical department</a:t>
            </a:r>
            <a:r>
              <a:rPr lang="en-US" sz="3200" dirty="0" smtClean="0"/>
              <a:t>.</a:t>
            </a:r>
            <a:r>
              <a:rPr lang="en-US" sz="1050" dirty="0" smtClean="0"/>
              <a:t>.</a:t>
            </a:r>
          </a:p>
        </p:txBody>
      </p:sp>
    </p:spTree>
    <p:extLst>
      <p:ext uri="{BB962C8B-B14F-4D97-AF65-F5344CB8AC3E}">
        <p14:creationId xmlns:p14="http://schemas.microsoft.com/office/powerpoint/2010/main" val="2036778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smtClean="0">
                <a:solidFill>
                  <a:schemeClr val="accent1">
                    <a:lumMod val="75000"/>
                  </a:schemeClr>
                </a:solidFill>
              </a:rPr>
              <a:t>2</a:t>
            </a:r>
            <a:r>
              <a:rPr lang="en-US" b="1" dirty="0">
                <a:solidFill>
                  <a:schemeClr val="accent1">
                    <a:lumMod val="75000"/>
                  </a:schemeClr>
                </a:solidFill>
              </a:rPr>
              <a:t>. Nursing </a:t>
            </a:r>
            <a:r>
              <a:rPr lang="en-US" b="1" dirty="0" smtClean="0">
                <a:solidFill>
                  <a:schemeClr val="accent1">
                    <a:lumMod val="75000"/>
                  </a:schemeClr>
                </a:solidFill>
              </a:rPr>
              <a:t>Department:</a:t>
            </a:r>
            <a:endParaRPr lang="en-US" dirty="0"/>
          </a:p>
        </p:txBody>
      </p:sp>
      <p:sp>
        <p:nvSpPr>
          <p:cNvPr id="3" name="عنصر نائب للمحتوى 2"/>
          <p:cNvSpPr>
            <a:spLocks noGrp="1"/>
          </p:cNvSpPr>
          <p:nvPr>
            <p:ph idx="1"/>
          </p:nvPr>
        </p:nvSpPr>
        <p:spPr>
          <a:xfrm>
            <a:off x="209550" y="1825624"/>
            <a:ext cx="11753850" cy="4632326"/>
          </a:xfrm>
        </p:spPr>
        <p:txBody>
          <a:bodyPr>
            <a:noAutofit/>
          </a:bodyPr>
          <a:lstStyle/>
          <a:p>
            <a:pPr marL="0" indent="0" algn="l">
              <a:buNone/>
            </a:pPr>
            <a:r>
              <a:rPr lang="en-US" sz="4000" dirty="0"/>
              <a:t>The nursing department consists of </a:t>
            </a:r>
            <a:r>
              <a:rPr lang="en-US" sz="4000" b="1" dirty="0"/>
              <a:t>nursing service </a:t>
            </a:r>
            <a:r>
              <a:rPr lang="en-US" sz="4000" dirty="0"/>
              <a:t>and </a:t>
            </a:r>
            <a:r>
              <a:rPr lang="en-US" sz="4000" b="1" dirty="0"/>
              <a:t>nursing education</a:t>
            </a:r>
            <a:r>
              <a:rPr lang="en-US" sz="4000" dirty="0"/>
              <a:t>. The primary purpose of the nursing service is to provide comprehensive, safe, effective and well-organized nursing care through the personnel of the department. The primary purpose of nursing education is to raise the standard of nursing service by providing in service education to nursing service personnel in the hospital.</a:t>
            </a:r>
          </a:p>
        </p:txBody>
      </p:sp>
    </p:spTree>
    <p:extLst>
      <p:ext uri="{BB962C8B-B14F-4D97-AF65-F5344CB8AC3E}">
        <p14:creationId xmlns:p14="http://schemas.microsoft.com/office/powerpoint/2010/main" val="3576232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0403" y="174056"/>
            <a:ext cx="10515600" cy="986003"/>
          </a:xfrm>
        </p:spPr>
        <p:txBody>
          <a:bodyPr/>
          <a:lstStyle/>
          <a:p>
            <a:pPr algn="l"/>
            <a:r>
              <a:rPr lang="en-US" b="1" dirty="0">
                <a:solidFill>
                  <a:schemeClr val="accent1">
                    <a:lumMod val="75000"/>
                  </a:schemeClr>
                </a:solidFill>
              </a:rPr>
              <a:t>3. Paramedical Departments</a:t>
            </a:r>
            <a:r>
              <a:rPr lang="en-US" dirty="0"/>
              <a:t>: They include: </a:t>
            </a:r>
          </a:p>
        </p:txBody>
      </p:sp>
      <p:sp>
        <p:nvSpPr>
          <p:cNvPr id="3" name="عنصر نائب للمحتوى 2"/>
          <p:cNvSpPr>
            <a:spLocks noGrp="1"/>
          </p:cNvSpPr>
          <p:nvPr>
            <p:ph idx="1"/>
          </p:nvPr>
        </p:nvSpPr>
        <p:spPr>
          <a:xfrm>
            <a:off x="0" y="1023582"/>
            <a:ext cx="12191999" cy="5567718"/>
          </a:xfrm>
        </p:spPr>
        <p:txBody>
          <a:bodyPr>
            <a:normAutofit/>
          </a:bodyPr>
          <a:lstStyle/>
          <a:p>
            <a:pPr marL="0" indent="0" algn="l">
              <a:buNone/>
            </a:pPr>
            <a:r>
              <a:rPr lang="en-US" sz="3200" b="1" dirty="0"/>
              <a:t>One: Laboratory: - </a:t>
            </a:r>
            <a:r>
              <a:rPr lang="en-US" sz="3200" dirty="0"/>
              <a:t>include is Pathology department, Bacteriology department, Biochemistry, Hematology laboratory and Blood bank. </a:t>
            </a:r>
          </a:p>
          <a:p>
            <a:pPr marL="0" indent="0" algn="l">
              <a:buNone/>
            </a:pPr>
            <a:r>
              <a:rPr lang="en-US" sz="3200" b="1" dirty="0"/>
              <a:t>Two: Pharmacy Department</a:t>
            </a:r>
            <a:r>
              <a:rPr lang="en-US" sz="3200" b="1" dirty="0" smtClean="0"/>
              <a:t>:- </a:t>
            </a:r>
            <a:r>
              <a:rPr lang="en-US" sz="3200" dirty="0"/>
              <a:t>The pharmacy department has the responsibility for selecting, purchasing, compounding, storing and dispensing all drugs and medications for in- patients and out-patients. The pharmacy should be under the supervision of registered pharmacist.</a:t>
            </a:r>
          </a:p>
          <a:p>
            <a:pPr marL="0" indent="0" algn="l">
              <a:buNone/>
            </a:pPr>
            <a:r>
              <a:rPr lang="en-US" sz="3200" b="1" dirty="0"/>
              <a:t>Three: Physical medicine and rehabilitation Department: - </a:t>
            </a:r>
            <a:r>
              <a:rPr lang="en-US" sz="3200" dirty="0"/>
              <a:t>This department treats patients who have functional disabilities resulting from disease conditions or injuries. </a:t>
            </a:r>
          </a:p>
          <a:p>
            <a:pPr marL="0" indent="0" algn="l">
              <a:buNone/>
            </a:pPr>
            <a:r>
              <a:rPr lang="en-US" sz="3200" b="1" dirty="0"/>
              <a:t>Four: Radiology Department: - </a:t>
            </a:r>
            <a:r>
              <a:rPr lang="en-US" sz="3200" dirty="0"/>
              <a:t>This department functions under the control of radiologist and qualified technical staff.</a:t>
            </a:r>
          </a:p>
        </p:txBody>
      </p:sp>
    </p:spTree>
    <p:extLst>
      <p:ext uri="{BB962C8B-B14F-4D97-AF65-F5344CB8AC3E}">
        <p14:creationId xmlns:p14="http://schemas.microsoft.com/office/powerpoint/2010/main" val="6992588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583</TotalTime>
  <Words>1137</Words>
  <Application>Microsoft Office PowerPoint</Application>
  <PresentationFormat>مخصص</PresentationFormat>
  <Paragraphs>78</Paragraphs>
  <Slides>15</Slides>
  <Notes>12</Notes>
  <HiddenSlides>0</HiddenSlides>
  <MMClips>0</MMClips>
  <ScaleCrop>false</ScaleCrop>
  <HeadingPairs>
    <vt:vector size="4" baseType="variant">
      <vt:variant>
        <vt:lpstr>نسق</vt:lpstr>
      </vt:variant>
      <vt:variant>
        <vt:i4>2</vt:i4>
      </vt:variant>
      <vt:variant>
        <vt:lpstr>عناوين الشرائح</vt:lpstr>
      </vt:variant>
      <vt:variant>
        <vt:i4>15</vt:i4>
      </vt:variant>
    </vt:vector>
  </HeadingPairs>
  <TitlesOfParts>
    <vt:vector size="17" baseType="lpstr">
      <vt:lpstr>نسق Office</vt:lpstr>
      <vt:lpstr>1_نسق Office</vt:lpstr>
      <vt:lpstr>University of Basrah  College of Nursing</vt:lpstr>
      <vt:lpstr>عرض تقديمي في PowerPoint</vt:lpstr>
      <vt:lpstr>Hospital Management</vt:lpstr>
      <vt:lpstr>Functions of Hospital</vt:lpstr>
      <vt:lpstr>Classifications of Hospitals:</vt:lpstr>
      <vt:lpstr>2. Administration, ownership, control or financial income:</vt:lpstr>
      <vt:lpstr>Hospital Departments A: Professional Health Service Departments</vt:lpstr>
      <vt:lpstr>2. Nursing Department:</vt:lpstr>
      <vt:lpstr>3. Paramedical Departments: They include: </vt:lpstr>
      <vt:lpstr>عرض تقديمي في PowerPoint</vt:lpstr>
      <vt:lpstr>B -Non –Professional Health Service Departments</vt:lpstr>
      <vt:lpstr>عرض تقديمي في PowerPoint</vt:lpstr>
      <vt:lpstr>REFERENCES</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Basrah  College of Nursing</dc:title>
  <dc:creator>Maher</dc:creator>
  <cp:lastModifiedBy>HAZEEM</cp:lastModifiedBy>
  <cp:revision>53</cp:revision>
  <dcterms:created xsi:type="dcterms:W3CDTF">2023-08-28T10:44:30Z</dcterms:created>
  <dcterms:modified xsi:type="dcterms:W3CDTF">2025-02-18T20:58:13Z</dcterms:modified>
</cp:coreProperties>
</file>